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7" r:id="rId5"/>
    <p:sldId id="260" r:id="rId6"/>
    <p:sldId id="263" r:id="rId7"/>
    <p:sldId id="262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20223-05A6-4782-A923-068F531D26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Samenvatting Instructiedia’s Hoofdstuk 1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57C033-D255-469F-A0FD-6C502D4CA2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133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9C4F58-C17E-481A-BE7A-B2B1909C7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715" y="85641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nl-NL" sz="2800" dirty="0">
                <a:solidFill>
                  <a:schemeClr val="accent1"/>
                </a:solidFill>
              </a:rPr>
              <a:t>Stappenplan</a:t>
            </a:r>
            <a:br>
              <a:rPr lang="nl-NL" sz="2800" dirty="0">
                <a:solidFill>
                  <a:schemeClr val="accent1"/>
                </a:solidFill>
              </a:rPr>
            </a:br>
            <a:r>
              <a:rPr lang="nl-NL" sz="2800" dirty="0">
                <a:solidFill>
                  <a:schemeClr val="accent1"/>
                </a:solidFill>
              </a:rPr>
              <a:t>Tekenen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580CD0-D39C-4362-A7B5-9649F382C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781" y="1289265"/>
            <a:ext cx="8902694" cy="1433114"/>
          </a:xfrm>
        </p:spPr>
        <p:txBody>
          <a:bodyPr anchor="t">
            <a:normAutofit fontScale="47500" lnSpcReduction="20000"/>
          </a:bodyPr>
          <a:lstStyle/>
          <a:p>
            <a:r>
              <a:rPr lang="nl-NL" sz="2900" dirty="0"/>
              <a:t>Stap 1: </a:t>
            </a:r>
            <a:br>
              <a:rPr lang="nl-NL" sz="2900" dirty="0"/>
            </a:br>
            <a:br>
              <a:rPr lang="nl-NL" sz="2900" dirty="0"/>
            </a:br>
            <a:r>
              <a:rPr lang="nl-NL" sz="2900" dirty="0"/>
              <a:t>Reken uit hoeveel rollen koekjes Nick maximaal kan kopen met zijn huidige budget van €12,-.</a:t>
            </a:r>
            <a:br>
              <a:rPr lang="nl-NL" sz="2900" dirty="0"/>
            </a:br>
            <a:r>
              <a:rPr lang="nl-NL" sz="2900" dirty="0"/>
              <a:t>€12 / €0,80 = 15 rollen koekjes.</a:t>
            </a:r>
            <a:br>
              <a:rPr lang="nl-NL" sz="1600" dirty="0"/>
            </a:br>
            <a:br>
              <a:rPr lang="nl-NL" sz="1600" dirty="0"/>
            </a:br>
            <a:endParaRPr lang="nl-NL" sz="1600" dirty="0"/>
          </a:p>
        </p:txBody>
      </p:sp>
      <p:sp>
        <p:nvSpPr>
          <p:cNvPr id="32" name="Tijdelijke aanduiding voor inhoud 2">
            <a:extLst>
              <a:ext uri="{FF2B5EF4-FFF2-40B4-BE49-F238E27FC236}">
                <a16:creationId xmlns:a16="http://schemas.microsoft.com/office/drawing/2014/main" id="{276E6327-550F-4FB7-9DAF-ED39757149BB}"/>
              </a:ext>
            </a:extLst>
          </p:cNvPr>
          <p:cNvSpPr txBox="1">
            <a:spLocks/>
          </p:cNvSpPr>
          <p:nvPr/>
        </p:nvSpPr>
        <p:spPr>
          <a:xfrm>
            <a:off x="2895604" y="2496165"/>
            <a:ext cx="8902694" cy="14298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81B02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Stap 2: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Reken uit hoeveel kaasbroodjes Nick maximaal kan kopen met zijn huidige budget van €12,-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€12 / €0,60 =  20 kaasbroodjes.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A485B7FF-9EF9-47AC-9805-9DA8237FA61A}"/>
              </a:ext>
            </a:extLst>
          </p:cNvPr>
          <p:cNvSpPr txBox="1">
            <a:spLocks/>
          </p:cNvSpPr>
          <p:nvPr/>
        </p:nvSpPr>
        <p:spPr>
          <a:xfrm>
            <a:off x="2892426" y="3890921"/>
            <a:ext cx="8609011" cy="13113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81B02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Stap 3: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Bepaal de legenda. Bijvoorbeeld rollen koekjes op de x-as en de kaasbroodjes op de y-as. Vul de zowel de x-as als de y-as helemaal in tot aan het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maximu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m.  </a:t>
            </a:r>
            <a:b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7" name="Tijdelijke aanduiding voor inhoud 2">
            <a:extLst>
              <a:ext uri="{FF2B5EF4-FFF2-40B4-BE49-F238E27FC236}">
                <a16:creationId xmlns:a16="http://schemas.microsoft.com/office/drawing/2014/main" id="{44ADC634-3062-403F-94C1-159F7A21D616}"/>
              </a:ext>
            </a:extLst>
          </p:cNvPr>
          <p:cNvSpPr txBox="1">
            <a:spLocks/>
          </p:cNvSpPr>
          <p:nvPr/>
        </p:nvSpPr>
        <p:spPr>
          <a:xfrm>
            <a:off x="2870202" y="5264292"/>
            <a:ext cx="8909049" cy="13113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81B02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Stap 4: </a:t>
            </a: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b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Teken een lijn tussen de twee punten waarbij Nick zijn hele budget besteedt aan rollen koekjes of aan kaasbroodjes.  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2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/>
      <p:bldP spid="34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831267-5CAE-41B8-A1CC-66FE1628A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43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9EE808-85F9-455B-B8F9-FBE90075F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89DCC09-ED44-478A-8F79-A02EBAF7A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E2E2454-5C03-4173-B8FE-1AB94658D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E8C684E-09F3-4317-A7D3-3D18C3593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5505EC4-4943-4963-98E8-69AF3FDF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562C7B8-8AFB-4DDB-B72F-284990D5C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443E48-282C-4250-A466-0EC71FB9E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1DA5A47-4EF3-4987-A0B2-0D48C0300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97C0249-6965-4479-85DD-65D339807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93CC77F-968A-4E39-A274-827827914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238E5CF-CAEC-4B5C-9DB6-A40F03FB3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BD96636-6E63-4D65-A35C-92653FC48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D56D53D-1432-4D95-B0DD-3799916FD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15107AD-3A21-4847-8F6C-C4062927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4B4AC16-93AF-4037-B469-BD1BAB95C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7AEC385-0F84-4743-A483-0E9711446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0B47478-85F0-4BCA-9C98-48B633FD5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8F8E9C6-76DE-42DF-9CD7-B9789CDE1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60FFC41-5F89-4B42-913F-7FB178063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B956442-7A16-4B5B-908F-D69FC0A93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54D797E-632B-4287-907B-A96D2CCBF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F7D9703-D82B-498D-AA68-475F298FA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D580F2-1EDA-4B5F-98EB-EF8F18E9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0F2EADF-2A67-482F-B290-DED5172B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9BCFDA0-B04D-4835-A135-02F8969F3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D3C0B8-C176-40C2-93F5-670E2BAC7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6D971A6-A10F-4FA4-B0E3-879097F0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435AF1-1E80-4C88-B415-8C7696392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489" y="2050534"/>
            <a:ext cx="6281873" cy="40137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2200" dirty="0"/>
              <a:t>Aan het einde van de les kun je: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Verschillende voorbeelden herkennen en benoemen over hoe men aan geld komt.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Dagbedragen omrekenen naar jaar-en-maandbedragen en andersom. 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Het verschil tussen chartaal en giraal geld uitleggen. 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Resultaten uit een cirkeldiagram afleiden.</a:t>
            </a:r>
            <a:br>
              <a:rPr lang="nl-NL" sz="2200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8133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5E9A4-C49E-4034-B26C-6A9AB29F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3BA1F5-5FF9-435F-BB0D-AAA04DFC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03186"/>
            <a:ext cx="7510509" cy="5248622"/>
          </a:xfrm>
        </p:spPr>
        <p:txBody>
          <a:bodyPr/>
          <a:lstStyle/>
          <a:p>
            <a:r>
              <a:rPr lang="nl-NL" dirty="0"/>
              <a:t>Aan het einde van de les kun je: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De verschillende soorten uitgaven herkennen en benoemen.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Voorbeelden geven van verschillende soorten uitgaven.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Benoemen wat leasen betekent en hier een voorbeeld van geven.</a:t>
            </a:r>
            <a:br>
              <a:rPr lang="nl-NL" dirty="0"/>
            </a:br>
            <a:r>
              <a:rPr lang="nl-NL" dirty="0"/>
              <a:t>  </a:t>
            </a:r>
            <a:br>
              <a:rPr lang="nl-NL" dirty="0"/>
            </a:br>
            <a:r>
              <a:rPr lang="nl-NL" dirty="0"/>
              <a:t>- Beschrijven hoe een begroting tot stand komt.</a:t>
            </a: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- Uitleggen hoe er een verschil ontstaat tussen de begroting en de werkelijke ontvangsten en uitgaven.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625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D89A23-E393-466E-A570-A65332FD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928" y="1124998"/>
            <a:ext cx="3456122" cy="4589717"/>
          </a:xfrm>
        </p:spPr>
        <p:txBody>
          <a:bodyPr>
            <a:normAutofit/>
          </a:bodyPr>
          <a:lstStyle/>
          <a:p>
            <a:pPr algn="l"/>
            <a:r>
              <a:rPr lang="nl-NL" sz="4800"/>
              <a:t>Leerdoelen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2DBE1F-256A-4C20-A8EF-350ED23C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47" y="948535"/>
            <a:ext cx="7542097" cy="5248622"/>
          </a:xfrm>
        </p:spPr>
        <p:txBody>
          <a:bodyPr>
            <a:normAutofit/>
          </a:bodyPr>
          <a:lstStyle/>
          <a:p>
            <a:r>
              <a:rPr lang="nl-NL" dirty="0"/>
              <a:t>Aan het einde van de les kun je: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	Een individuele/persoonlijke begroting opstellen.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	Uitleggen hoe de rijksbegroting en de miljoenennota 		ontstaan.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	De verschillende vormen van belasting herkennen en </a:t>
            </a:r>
            <a:br>
              <a:rPr lang="nl-NL" dirty="0"/>
            </a:br>
            <a:r>
              <a:rPr lang="nl-NL" dirty="0"/>
              <a:t>	benoemen.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	Voorbeelden geven van de verschillen vormen van 	belasting. </a:t>
            </a:r>
            <a:br>
              <a:rPr lang="nl-NL" dirty="0"/>
            </a:br>
            <a:br>
              <a:rPr lang="nl-NL" sz="1600" dirty="0"/>
            </a:b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66099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Isosceles Triangle 32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33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692CF79-A043-44C4-89BF-3545FC22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663" y="1455611"/>
            <a:ext cx="3849624" cy="2312521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Soorten Uitgaven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789F5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850FF28-A602-4016-B7F0-75769E903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36" b="6468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61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1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E3C57-2005-4D77-8080-AC6CE3457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uitgaven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54572F-CFF7-4630-B879-305E86C89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Huishoudelijke uitgaven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49E43028-0394-441F-AC92-3D00B58E87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25235" y="122332"/>
            <a:ext cx="1704004" cy="2556006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6AE213-5EDD-4450-AFD1-066C1390D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25273" y="2411651"/>
            <a:ext cx="6264414" cy="685800"/>
          </a:xfrm>
        </p:spPr>
        <p:txBody>
          <a:bodyPr/>
          <a:lstStyle/>
          <a:p>
            <a:r>
              <a:rPr lang="nl-NL" dirty="0"/>
              <a:t>Vaste lasten </a:t>
            </a:r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31955F43-C2E1-498C-913B-2328A710081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9925235" y="2615121"/>
            <a:ext cx="1737748" cy="1737748"/>
          </a:xfrm>
          <a:prstGeom prst="rect">
            <a:avLst/>
          </a:prstGeom>
        </p:spPr>
      </p:pic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5C9AF701-B6AC-4E52-88CD-91EF8736FFE9}"/>
              </a:ext>
            </a:extLst>
          </p:cNvPr>
          <p:cNvSpPr txBox="1">
            <a:spLocks/>
          </p:cNvSpPr>
          <p:nvPr/>
        </p:nvSpPr>
        <p:spPr>
          <a:xfrm>
            <a:off x="5124067" y="4176783"/>
            <a:ext cx="626441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22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Sparen </a:t>
            </a:r>
          </a:p>
        </p:txBody>
      </p:sp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BB066239-C7DC-47D6-A986-CAE59EA3819C}"/>
              </a:ext>
            </a:extLst>
          </p:cNvPr>
          <p:cNvSpPr txBox="1">
            <a:spLocks/>
          </p:cNvSpPr>
          <p:nvPr/>
        </p:nvSpPr>
        <p:spPr>
          <a:xfrm>
            <a:off x="5122893" y="4911412"/>
            <a:ext cx="6265588" cy="975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3" name="AutoShape 6" descr="Sparen: heeft dat nog zin? - De Budgetman.nl">
            <a:extLst>
              <a:ext uri="{FF2B5EF4-FFF2-40B4-BE49-F238E27FC236}">
                <a16:creationId xmlns:a16="http://schemas.microsoft.com/office/drawing/2014/main" id="{8C5483BF-F88C-4297-B150-9139D12932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1EF9562-4E85-4CB0-998D-3ED7BBF48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293" y="4376427"/>
            <a:ext cx="1778946" cy="177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B490B-C770-4F16-8639-2243EAA7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45" y="2018287"/>
            <a:ext cx="3498979" cy="2456442"/>
          </a:xfrm>
        </p:spPr>
        <p:txBody>
          <a:bodyPr>
            <a:normAutofit fontScale="90000"/>
          </a:bodyPr>
          <a:lstStyle/>
          <a:p>
            <a:r>
              <a:rPr lang="nl-NL" dirty="0"/>
              <a:t>Begroting</a:t>
            </a:r>
            <a:br>
              <a:rPr lang="nl-NL" dirty="0"/>
            </a:br>
            <a:br>
              <a:rPr lang="nl-NL" dirty="0"/>
            </a:br>
            <a:r>
              <a:rPr lang="nl-NL" sz="3600" dirty="0">
                <a:solidFill>
                  <a:schemeClr val="tx1"/>
                </a:solidFill>
              </a:rPr>
              <a:t>Een overzicht van alle ontvangsten en uitgaven die in de komende periode te verwachten zijn.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824556B-546F-453C-8040-E40A64DC4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2100" y="3608387"/>
            <a:ext cx="5931255" cy="3170791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AAAEFDB-A40D-4418-A4C7-8A7F850D1C04}"/>
              </a:ext>
            </a:extLst>
          </p:cNvPr>
          <p:cNvCxnSpPr/>
          <p:nvPr/>
        </p:nvCxnSpPr>
        <p:spPr>
          <a:xfrm>
            <a:off x="5372100" y="1285875"/>
            <a:ext cx="5810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2BA84406-DCE0-4C85-830D-2D9EF75A8065}"/>
              </a:ext>
            </a:extLst>
          </p:cNvPr>
          <p:cNvCxnSpPr>
            <a:cxnSpLocks/>
          </p:cNvCxnSpPr>
          <p:nvPr/>
        </p:nvCxnSpPr>
        <p:spPr>
          <a:xfrm>
            <a:off x="8220722" y="1296140"/>
            <a:ext cx="0" cy="2132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7AAD9643-25D4-4A08-944F-2572D5B072C8}"/>
              </a:ext>
            </a:extLst>
          </p:cNvPr>
          <p:cNvSpPr txBox="1"/>
          <p:nvPr/>
        </p:nvSpPr>
        <p:spPr>
          <a:xfrm>
            <a:off x="5372100" y="878889"/>
            <a:ext cx="28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INKOMSTEN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B748920-8592-41C5-B177-43648663027A}"/>
              </a:ext>
            </a:extLst>
          </p:cNvPr>
          <p:cNvSpPr txBox="1"/>
          <p:nvPr/>
        </p:nvSpPr>
        <p:spPr>
          <a:xfrm>
            <a:off x="5372100" y="1492182"/>
            <a:ext cx="277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 Loon Bijbaantje/Vakantiewerk</a:t>
            </a:r>
            <a:br>
              <a:rPr lang="nl-NL" dirty="0"/>
            </a:br>
            <a:r>
              <a:rPr lang="nl-NL" dirty="0"/>
              <a:t>- Zakgeld </a:t>
            </a:r>
            <a:br>
              <a:rPr lang="nl-NL" dirty="0"/>
            </a:br>
            <a:r>
              <a:rPr lang="nl-NL" dirty="0"/>
              <a:t>- Kleedgeld 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7BA257B-149A-47DF-9BFB-BE5EA60A275D}"/>
              </a:ext>
            </a:extLst>
          </p:cNvPr>
          <p:cNvSpPr txBox="1"/>
          <p:nvPr/>
        </p:nvSpPr>
        <p:spPr>
          <a:xfrm>
            <a:off x="8220722" y="878889"/>
            <a:ext cx="296162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UITGAVEN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6691368-1BE4-4A65-B4D8-9CD588DDD088}"/>
              </a:ext>
            </a:extLst>
          </p:cNvPr>
          <p:cNvSpPr txBox="1"/>
          <p:nvPr/>
        </p:nvSpPr>
        <p:spPr>
          <a:xfrm>
            <a:off x="8345010" y="1465851"/>
            <a:ext cx="2837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Huishoudelijke uitgaven</a:t>
            </a:r>
            <a:br>
              <a:rPr lang="nl-NL" dirty="0"/>
            </a:br>
            <a:r>
              <a:rPr lang="nl-NL" dirty="0"/>
              <a:t>- Snoep &amp; Snacks</a:t>
            </a:r>
            <a:br>
              <a:rPr lang="nl-NL" dirty="0"/>
            </a:br>
            <a:r>
              <a:rPr lang="nl-NL" dirty="0"/>
              <a:t>- Ontbijt/Lunch/Diner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D8796DA-FA03-47C7-93F1-1A0C7AE061D5}"/>
              </a:ext>
            </a:extLst>
          </p:cNvPr>
          <p:cNvSpPr txBox="1"/>
          <p:nvPr/>
        </p:nvSpPr>
        <p:spPr>
          <a:xfrm>
            <a:off x="8345009" y="2323178"/>
            <a:ext cx="2837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Vaste lasten </a:t>
            </a:r>
            <a:br>
              <a:rPr lang="nl-NL" dirty="0"/>
            </a:br>
            <a:r>
              <a:rPr lang="nl-NL" dirty="0"/>
              <a:t>- Snoep &amp; Snacks</a:t>
            </a:r>
            <a:br>
              <a:rPr lang="nl-NL" dirty="0"/>
            </a:br>
            <a:r>
              <a:rPr lang="nl-NL" dirty="0"/>
              <a:t>- Ontbijt/Lunch/Diner</a:t>
            </a:r>
          </a:p>
        </p:txBody>
      </p:sp>
    </p:spTree>
    <p:extLst>
      <p:ext uri="{BB962C8B-B14F-4D97-AF65-F5344CB8AC3E}">
        <p14:creationId xmlns:p14="http://schemas.microsoft.com/office/powerpoint/2010/main" val="95481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9471C-4B27-4CA7-9C5D-F5DB28BE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Belastingen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3B7995-96DC-4C62-B566-B01D34EC1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5811" y="505018"/>
            <a:ext cx="6265088" cy="685800"/>
          </a:xfrm>
        </p:spPr>
        <p:txBody>
          <a:bodyPr/>
          <a:lstStyle/>
          <a:p>
            <a:r>
              <a:rPr lang="nl-NL" dirty="0"/>
              <a:t>Directe belastingen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7B8E366-D4A7-41DF-8031-D9FA01CEE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1099109"/>
            <a:ext cx="6793979" cy="2176902"/>
          </a:xfrm>
        </p:spPr>
        <p:txBody>
          <a:bodyPr>
            <a:noAutofit/>
          </a:bodyPr>
          <a:lstStyle/>
          <a:p>
            <a:r>
              <a:rPr lang="nl-NL" sz="2400" dirty="0"/>
              <a:t>B</a:t>
            </a:r>
            <a:r>
              <a:rPr lang="nl-NL" sz="2000" dirty="0"/>
              <a:t>elastingen worden geheven over de inkomens van burgers en bedrijven. </a:t>
            </a:r>
            <a:br>
              <a:rPr lang="nl-NL" sz="2000" dirty="0"/>
            </a:br>
            <a:r>
              <a:rPr lang="nl-NL" sz="2000" dirty="0">
                <a:sym typeface="Wingdings" panose="05000000000000000000" pitchFamily="2" charset="2"/>
              </a:rPr>
              <a:t> 	Loon-en-inkomstenbelasting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	Vennootschapsbelasting: Belasting op 	winst van grotere bedrijven. </a:t>
            </a:r>
            <a:endParaRPr lang="nl-NL" sz="200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3068250-F589-44D2-8E28-ECB5176FE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25811" y="3086100"/>
            <a:ext cx="6264414" cy="685800"/>
          </a:xfrm>
        </p:spPr>
        <p:txBody>
          <a:bodyPr/>
          <a:lstStyle/>
          <a:p>
            <a:r>
              <a:rPr lang="nl-NL" dirty="0"/>
              <a:t>Indirecte belastingen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705C8A0-DEF5-4DEC-B3B8-407B726E2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18447" y="3695644"/>
            <a:ext cx="6913132" cy="2961830"/>
          </a:xfrm>
        </p:spPr>
        <p:txBody>
          <a:bodyPr>
            <a:noAutofit/>
          </a:bodyPr>
          <a:lstStyle/>
          <a:p>
            <a:r>
              <a:rPr lang="nl-NL" dirty="0"/>
              <a:t>De belasting op goederen en diensten.</a:t>
            </a:r>
            <a:br>
              <a:rPr lang="nl-NL" dirty="0"/>
            </a:br>
            <a:r>
              <a:rPr lang="nl-NL" sz="2000" dirty="0">
                <a:sym typeface="Wingdings" panose="05000000000000000000" pitchFamily="2" charset="2"/>
              </a:rPr>
              <a:t> 	Belasting op toegevoegde waarde (btw) / 	Omzetbelasting: Belasting over dagelijkse 	inkopen.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	Accijnzen: Belasting over alcohol/tabak/benzine.</a:t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 	Overige indirecte belastingen: Belasting over 	producten die niet aan de EU-kwaliteitseisen 	voldoen en belasting op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17029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9C4F58-C17E-481A-BE7A-B2B1909C7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nl-NL" sz="2800" dirty="0">
                <a:solidFill>
                  <a:schemeClr val="accent1"/>
                </a:solidFill>
              </a:rPr>
              <a:t>Stappenplan</a:t>
            </a:r>
            <a:br>
              <a:rPr lang="nl-NL" sz="2800" dirty="0">
                <a:solidFill>
                  <a:schemeClr val="accent1"/>
                </a:solidFill>
              </a:rPr>
            </a:br>
            <a:r>
              <a:rPr lang="nl-NL" sz="2800" dirty="0">
                <a:solidFill>
                  <a:schemeClr val="accent1"/>
                </a:solidFill>
              </a:rPr>
              <a:t>Rekenen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580CD0-D39C-4362-A7B5-9649F382C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7" y="2249046"/>
            <a:ext cx="6123783" cy="1179954"/>
          </a:xfrm>
        </p:spPr>
        <p:txBody>
          <a:bodyPr anchor="t">
            <a:normAutofit lnSpcReduction="10000"/>
          </a:bodyPr>
          <a:lstStyle/>
          <a:p>
            <a:r>
              <a:rPr lang="nl-NL" sz="1600" dirty="0"/>
              <a:t>Stap 1: </a:t>
            </a:r>
            <a:br>
              <a:rPr lang="nl-NL" sz="1600" dirty="0"/>
            </a:br>
            <a:br>
              <a:rPr lang="nl-NL" sz="1600" dirty="0"/>
            </a:br>
            <a:r>
              <a:rPr lang="nl-NL" sz="1600" dirty="0"/>
              <a:t>6 rollen x €0,80 = €4,80.</a:t>
            </a:r>
            <a:br>
              <a:rPr lang="nl-NL" sz="1600" dirty="0"/>
            </a:br>
            <a:endParaRPr lang="nl-NL" sz="16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E430B81-D2E5-44C2-9895-20C0EA9EC4AA}"/>
              </a:ext>
            </a:extLst>
          </p:cNvPr>
          <p:cNvSpPr txBox="1"/>
          <p:nvPr/>
        </p:nvSpPr>
        <p:spPr>
          <a:xfrm>
            <a:off x="8000507" y="1263929"/>
            <a:ext cx="3660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Nick krijgt €12 zakgeld. Dit is zijn totale budget. Hiermee koopt hij kaasbroodjes en rollen  koekjes. De prijs van één kaasbroodje is €0,60. Voor één rol koekjes betaalt Nick €0,80</a:t>
            </a:r>
          </a:p>
        </p:txBody>
      </p:sp>
      <p:sp>
        <p:nvSpPr>
          <p:cNvPr id="32" name="Tijdelijke aanduiding voor inhoud 2">
            <a:extLst>
              <a:ext uri="{FF2B5EF4-FFF2-40B4-BE49-F238E27FC236}">
                <a16:creationId xmlns:a16="http://schemas.microsoft.com/office/drawing/2014/main" id="{276E6327-550F-4FB7-9DAF-ED39757149BB}"/>
              </a:ext>
            </a:extLst>
          </p:cNvPr>
          <p:cNvSpPr txBox="1">
            <a:spLocks/>
          </p:cNvSpPr>
          <p:nvPr/>
        </p:nvSpPr>
        <p:spPr>
          <a:xfrm>
            <a:off x="2846398" y="3277875"/>
            <a:ext cx="6123783" cy="11799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81B02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Stap 2: 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€12 – €4,80 = 7,20. 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A485B7FF-9EF9-47AC-9805-9DA8237FA61A}"/>
              </a:ext>
            </a:extLst>
          </p:cNvPr>
          <p:cNvSpPr txBox="1">
            <a:spLocks/>
          </p:cNvSpPr>
          <p:nvPr/>
        </p:nvSpPr>
        <p:spPr>
          <a:xfrm>
            <a:off x="2854786" y="4361835"/>
            <a:ext cx="6123783" cy="11799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81B02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Stap 3: 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€7,20 / €0,60 = 12 kaasbroodjes.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BF283A06-A18A-4F85-A211-9530E5568381}"/>
              </a:ext>
            </a:extLst>
          </p:cNvPr>
          <p:cNvSpPr txBox="1"/>
          <p:nvPr/>
        </p:nvSpPr>
        <p:spPr>
          <a:xfrm>
            <a:off x="8000507" y="3484672"/>
            <a:ext cx="3660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Nick wil graag 6 rollen koekjes kopen. Hoeveel kaasbroodjes kan hij dan nog halen?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88DF3A4-B888-453A-93AC-DBC689342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939" y="4725893"/>
            <a:ext cx="1905000" cy="1905000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E73F447E-F11E-4EB2-9630-C8A698711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1" y="4762435"/>
            <a:ext cx="23812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/>
      <p:bldP spid="34" grpId="0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607</Words>
  <Application>Microsoft Office PowerPoint</Application>
  <PresentationFormat>Breedbeeld</PresentationFormat>
  <Paragraphs>34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Calibri Light</vt:lpstr>
      <vt:lpstr>Rockwell</vt:lpstr>
      <vt:lpstr>Wingdings</vt:lpstr>
      <vt:lpstr>Atlas</vt:lpstr>
      <vt:lpstr>Samenvatting Instructiedia’s Hoofdstuk 1 </vt:lpstr>
      <vt:lpstr>Leerdoelen</vt:lpstr>
      <vt:lpstr>Leerdoelen</vt:lpstr>
      <vt:lpstr>Leerdoelen </vt:lpstr>
      <vt:lpstr>Soorten Uitgaven</vt:lpstr>
      <vt:lpstr>Soorten uitgaven </vt:lpstr>
      <vt:lpstr>Begroting  Een overzicht van alle ontvangsten en uitgaven die in de komende periode te verwachten zijn. </vt:lpstr>
      <vt:lpstr>Belastingen</vt:lpstr>
      <vt:lpstr>Stappenplan Rekenen</vt:lpstr>
      <vt:lpstr>Stappenplan Tekenen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Samenvatting Instructiedia’s Hoofdstuk 1 </dc:title>
  <dc:creator>B. van Orsouw</dc:creator>
  <cp:lastModifiedBy>B. van Orsouw</cp:lastModifiedBy>
  <cp:revision>2</cp:revision>
  <dcterms:created xsi:type="dcterms:W3CDTF">2020-09-12T17:37:30Z</dcterms:created>
  <dcterms:modified xsi:type="dcterms:W3CDTF">2020-09-14T06:33:51Z</dcterms:modified>
</cp:coreProperties>
</file>